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73" r:id="rId4"/>
    <p:sldId id="258" r:id="rId5"/>
    <p:sldId id="264" r:id="rId6"/>
    <p:sldId id="277" r:id="rId7"/>
    <p:sldId id="268" r:id="rId8"/>
    <p:sldId id="275" r:id="rId9"/>
    <p:sldId id="260" r:id="rId10"/>
    <p:sldId id="265" r:id="rId11"/>
    <p:sldId id="262" r:id="rId12"/>
    <p:sldId id="271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A3C2"/>
    <a:srgbClr val="ECD4F4"/>
    <a:srgbClr val="FFC3D9"/>
    <a:srgbClr val="E5C2F0"/>
    <a:srgbClr val="EEF3FA"/>
    <a:srgbClr val="F5E2F7"/>
    <a:srgbClr val="ECF3F9"/>
    <a:srgbClr val="FFA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8"/>
    <p:restoredTop sz="94696"/>
  </p:normalViewPr>
  <p:slideViewPr>
    <p:cSldViewPr snapToGrid="0" snapToObjects="1">
      <p:cViewPr>
        <p:scale>
          <a:sx n="93" d="100"/>
          <a:sy n="93" d="100"/>
        </p:scale>
        <p:origin x="104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6D15A6-419F-2E4C-B618-E0A9BEB2E379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3857F-184F-C842-8EC0-4CF2BD2B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55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23857F-184F-C842-8EC0-4CF2BD2B53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5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F5E2F7">
                <a:alpha val="20000"/>
                <a:lumMod val="97000"/>
              </a:srgb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8C0A8-D21A-FC4F-8328-BCCAEC5192D8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B631B-F19F-F74F-A640-6C0FB192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11" Type="http://schemas.microsoft.com/office/2007/relationships/hdphoto" Target="../media/hdphoto7.wdp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microsoft.com/office/2007/relationships/hdphoto" Target="../media/hdphoto3.wdp"/><Relationship Id="rId4" Type="http://schemas.openxmlformats.org/officeDocument/2006/relationships/image" Target="../media/image11.png"/><Relationship Id="rId5" Type="http://schemas.microsoft.com/office/2007/relationships/hdphoto" Target="../media/hdphoto4.wdp"/><Relationship Id="rId6" Type="http://schemas.openxmlformats.org/officeDocument/2006/relationships/image" Target="../media/image12.png"/><Relationship Id="rId7" Type="http://schemas.microsoft.com/office/2007/relationships/hdphoto" Target="../media/hdphoto5.wdp"/><Relationship Id="rId8" Type="http://schemas.openxmlformats.org/officeDocument/2006/relationships/image" Target="../media/image13.png"/><Relationship Id="rId9" Type="http://schemas.microsoft.com/office/2007/relationships/hdphoto" Target="../media/hdphoto6.wdp"/><Relationship Id="rId10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wp - Crunchbase Company Profile &amp; Fun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066" y="112014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57"/>
          <a:stretch/>
        </p:blipFill>
        <p:spPr>
          <a:xfrm>
            <a:off x="0" y="4059141"/>
            <a:ext cx="4792133" cy="279885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20" r="8375"/>
          <a:stretch/>
        </p:blipFill>
        <p:spPr>
          <a:xfrm>
            <a:off x="8127999" y="4059140"/>
            <a:ext cx="4064001" cy="2798859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876828" y="26004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PAWP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Training Results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78" y="2315994"/>
            <a:ext cx="6030741" cy="34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563" y="2345490"/>
            <a:ext cx="6167437" cy="344090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22833" y="1935273"/>
            <a:ext cx="2572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Loss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821922" y="1907660"/>
            <a:ext cx="2572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Accuracy</a:t>
            </a:r>
            <a:endParaRPr lang="en-US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1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Live Demo</a:t>
            </a:r>
            <a:endParaRPr lang="en-US" sz="3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4" t="15703" r="24626" b="15017"/>
          <a:stretch/>
        </p:blipFill>
        <p:spPr>
          <a:xfrm>
            <a:off x="3300968" y="1563330"/>
            <a:ext cx="6268483" cy="4891418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1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otched Right Arrow 5"/>
          <p:cNvSpPr/>
          <p:nvPr/>
        </p:nvSpPr>
        <p:spPr>
          <a:xfrm>
            <a:off x="1569360" y="1596847"/>
            <a:ext cx="9754229" cy="1163780"/>
          </a:xfrm>
          <a:prstGeom prst="notched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866734" y="2137173"/>
            <a:ext cx="187036" cy="1039091"/>
            <a:chOff x="2660073" y="3200400"/>
            <a:chExt cx="187036" cy="1039091"/>
          </a:xfrm>
          <a:solidFill>
            <a:srgbClr val="7030A0"/>
          </a:solidFill>
        </p:grpSpPr>
        <p:sp>
          <p:nvSpPr>
            <p:cNvPr id="7" name="Oval 6"/>
            <p:cNvSpPr/>
            <p:nvPr/>
          </p:nvSpPr>
          <p:spPr>
            <a:xfrm>
              <a:off x="2660073" y="3200400"/>
              <a:ext cx="187036" cy="187036"/>
            </a:xfrm>
            <a:prstGeom prst="ellipse">
              <a:avLst/>
            </a:prstGeom>
            <a:solidFill>
              <a:srgbClr val="ECA3C2"/>
            </a:solidFill>
            <a:ln>
              <a:solidFill>
                <a:srgbClr val="ECA3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2748310" y="3293918"/>
              <a:ext cx="0" cy="945573"/>
            </a:xfrm>
            <a:prstGeom prst="straightConnector1">
              <a:avLst/>
            </a:prstGeom>
            <a:grpFill/>
            <a:ln w="57150">
              <a:solidFill>
                <a:srgbClr val="ECA3C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7526877" y="2137173"/>
            <a:ext cx="187036" cy="1039091"/>
            <a:chOff x="2660073" y="3200400"/>
            <a:chExt cx="187036" cy="1039091"/>
          </a:xfrm>
        </p:grpSpPr>
        <p:sp>
          <p:nvSpPr>
            <p:cNvPr id="17" name="Oval 16"/>
            <p:cNvSpPr/>
            <p:nvPr/>
          </p:nvSpPr>
          <p:spPr>
            <a:xfrm>
              <a:off x="2660073" y="3200400"/>
              <a:ext cx="187036" cy="18703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753594" y="3293918"/>
              <a:ext cx="0" cy="945573"/>
            </a:xfrm>
            <a:prstGeom prst="straightConnector1">
              <a:avLst/>
            </a:prstGeom>
            <a:solidFill>
              <a:srgbClr val="7030A0"/>
            </a:solidFill>
            <a:ln w="57150">
              <a:solidFill>
                <a:schemeClr val="bg2">
                  <a:lumMod val="9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4563053" y="2137173"/>
            <a:ext cx="187036" cy="1039091"/>
            <a:chOff x="2660073" y="3200400"/>
            <a:chExt cx="187036" cy="1039091"/>
          </a:xfrm>
        </p:grpSpPr>
        <p:sp>
          <p:nvSpPr>
            <p:cNvPr id="23" name="Oval 22"/>
            <p:cNvSpPr/>
            <p:nvPr/>
          </p:nvSpPr>
          <p:spPr>
            <a:xfrm>
              <a:off x="2660073" y="3200400"/>
              <a:ext cx="187036" cy="187036"/>
            </a:xfrm>
            <a:prstGeom prst="ellipse">
              <a:avLst/>
            </a:prstGeom>
            <a:solidFill>
              <a:srgbClr val="ECA3C2"/>
            </a:solidFill>
            <a:ln>
              <a:solidFill>
                <a:srgbClr val="ECA3C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2753594" y="3293918"/>
              <a:ext cx="0" cy="945573"/>
            </a:xfrm>
            <a:prstGeom prst="straightConnector1">
              <a:avLst/>
            </a:prstGeom>
            <a:ln w="57150">
              <a:solidFill>
                <a:srgbClr val="ECA3C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9081135" y="2137173"/>
            <a:ext cx="187036" cy="1039091"/>
            <a:chOff x="2660073" y="3200400"/>
            <a:chExt cx="187036" cy="1039091"/>
          </a:xfrm>
        </p:grpSpPr>
        <p:sp>
          <p:nvSpPr>
            <p:cNvPr id="26" name="Oval 25"/>
            <p:cNvSpPr/>
            <p:nvPr/>
          </p:nvSpPr>
          <p:spPr>
            <a:xfrm>
              <a:off x="2660073" y="3200400"/>
              <a:ext cx="187036" cy="18703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2753594" y="3293918"/>
              <a:ext cx="0" cy="945573"/>
            </a:xfrm>
            <a:prstGeom prst="straightConnector1">
              <a:avLst/>
            </a:prstGeom>
            <a:solidFill>
              <a:srgbClr val="7030A0"/>
            </a:solidFill>
            <a:ln w="57150">
              <a:solidFill>
                <a:schemeClr val="bg2">
                  <a:lumMod val="9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/>
          <p:cNvCxnSpPr/>
          <p:nvPr/>
        </p:nvCxnSpPr>
        <p:spPr>
          <a:xfrm>
            <a:off x="5309080" y="1479885"/>
            <a:ext cx="0" cy="243147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806420" y="1137454"/>
            <a:ext cx="10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Current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534228" y="3269782"/>
            <a:ext cx="10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Oct </a:t>
            </a:r>
            <a:r>
              <a:rPr lang="en-US" b="1" i="1" dirty="0">
                <a:solidFill>
                  <a:schemeClr val="bg1">
                    <a:lumMod val="50000"/>
                  </a:schemeClr>
                </a:solidFill>
              </a:rPr>
              <a:t>20’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157372" y="3269782"/>
            <a:ext cx="10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Dec </a:t>
            </a:r>
            <a:r>
              <a:rPr lang="en-US" b="1" i="1" dirty="0">
                <a:solidFill>
                  <a:schemeClr val="bg1">
                    <a:lumMod val="50000"/>
                  </a:schemeClr>
                </a:solidFill>
              </a:rPr>
              <a:t>20’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168720" y="3269778"/>
            <a:ext cx="1034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Mar 21’</a:t>
            </a:r>
            <a:endParaRPr lang="en-US" b="1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715511" y="3269776"/>
            <a:ext cx="918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>
                    <a:lumMod val="50000"/>
                  </a:schemeClr>
                </a:solidFill>
              </a:rPr>
              <a:t>Mai </a:t>
            </a:r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21’</a:t>
            </a:r>
            <a:endParaRPr lang="en-US" b="1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099930" y="4074130"/>
            <a:ext cx="2940194" cy="311727"/>
          </a:xfrm>
          <a:prstGeom prst="roundRect">
            <a:avLst/>
          </a:prstGeom>
          <a:solidFill>
            <a:srgbClr val="ECA3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ysClr val="windowText" lastClr="000000"/>
                </a:solidFill>
              </a:rPr>
              <a:t>Done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6261448" y="4092454"/>
            <a:ext cx="4345591" cy="31173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ysClr val="windowText" lastClr="000000"/>
                </a:solidFill>
              </a:rPr>
              <a:t>Future Roadmap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073740" y="4489767"/>
            <a:ext cx="2940194" cy="2101154"/>
          </a:xfrm>
          <a:prstGeom prst="roundRect">
            <a:avLst/>
          </a:prstGeom>
          <a:noFill/>
          <a:ln>
            <a:solidFill>
              <a:srgbClr val="ECA3C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Gather 25000 samples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Built a basic model for only 2 classes: Dogs vs Cats</a:t>
            </a:r>
            <a:endParaRPr lang="en-US" sz="1600" dirty="0"/>
          </a:p>
          <a:p>
            <a:pPr marL="285750" indent="-285750">
              <a:buFont typeface="Arial" charset="0"/>
              <a:buChar char="•"/>
            </a:pPr>
            <a:endParaRPr lang="en-US" sz="1600" dirty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Built the GUI (graphical user interface)</a:t>
            </a:r>
            <a:endParaRPr lang="en-US" sz="1600" dirty="0"/>
          </a:p>
        </p:txBody>
      </p:sp>
      <p:sp>
        <p:nvSpPr>
          <p:cNvPr id="45" name="Rounded Rectangle 44"/>
          <p:cNvSpPr/>
          <p:nvPr/>
        </p:nvSpPr>
        <p:spPr>
          <a:xfrm>
            <a:off x="6261450" y="4508099"/>
            <a:ext cx="4345590" cy="2072314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lvl="0" indent="-285750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chemeClr val="tx1"/>
                </a:solidFill>
              </a:rPr>
              <a:t>Gather so many more samples and from all the different classes present on the app.</a:t>
            </a:r>
          </a:p>
          <a:p>
            <a:pPr marL="285750" lvl="0" indent="-285750">
              <a:buFont typeface="Arial" charset="0"/>
              <a:buChar char="•"/>
              <a:defRPr/>
            </a:pPr>
            <a:endParaRPr lang="en-US" sz="1600" dirty="0">
              <a:solidFill>
                <a:schemeClr val="tx1"/>
              </a:solidFill>
            </a:endParaRPr>
          </a:p>
          <a:p>
            <a:pPr marL="285750" lvl="0" indent="-285750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chemeClr val="tx1"/>
                </a:solidFill>
              </a:rPr>
              <a:t>Train a new model with new data and keep refining</a:t>
            </a:r>
          </a:p>
          <a:p>
            <a:pPr marL="285750" lvl="0" indent="-285750">
              <a:buFont typeface="Arial" charset="0"/>
              <a:buChar char="•"/>
              <a:defRPr/>
            </a:pPr>
            <a:endParaRPr lang="en-US" sz="1600" dirty="0">
              <a:solidFill>
                <a:schemeClr val="tx1"/>
              </a:solidFill>
            </a:endParaRPr>
          </a:p>
          <a:p>
            <a:pPr marL="285750" lvl="0" indent="-285750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chemeClr val="tx1"/>
                </a:solidFill>
              </a:rPr>
              <a:t>Implementation and deployment in the source code( by Mai 2021)</a:t>
            </a:r>
          </a:p>
        </p:txBody>
      </p:sp>
      <p:sp>
        <p:nvSpPr>
          <p:cNvPr id="4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Future Roadmap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1267" y="2510609"/>
            <a:ext cx="10515600" cy="6805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Thank You!</a:t>
            </a:r>
            <a:endParaRPr lang="en-US" sz="32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678" y="3378018"/>
            <a:ext cx="4675322" cy="3479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71334"/>
            <a:ext cx="5147732" cy="338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5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About PAWP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91" b="100000" l="10000" r="9355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636" y="3911600"/>
            <a:ext cx="3013364" cy="29464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735931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The new Instagram for Pets!</a:t>
            </a:r>
          </a:p>
          <a:p>
            <a:endParaRPr lang="en-US" sz="2400" dirty="0" smtClean="0"/>
          </a:p>
          <a:p>
            <a:r>
              <a:rPr lang="en-US" sz="2400" dirty="0" smtClean="0"/>
              <a:t>Offers a Variety of Products and Services: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 Social Media Platform (Post, Share, Comment</a:t>
            </a:r>
            <a:r>
              <a:rPr lang="mr-IN" sz="2000" dirty="0" smtClean="0"/>
              <a:t>…</a:t>
            </a:r>
            <a:r>
              <a:rPr lang="en-US" sz="2000" dirty="0" smtClean="0"/>
              <a:t>)</a:t>
            </a:r>
          </a:p>
          <a:p>
            <a:pPr lvl="1">
              <a:buFont typeface="Courier New" charset="0"/>
              <a:buChar char="o"/>
            </a:pPr>
            <a:r>
              <a:rPr lang="en-US" sz="2000" dirty="0"/>
              <a:t> </a:t>
            </a:r>
            <a:r>
              <a:rPr lang="en-US" sz="2000" dirty="0" smtClean="0"/>
              <a:t>E-Commerce for your pet</a:t>
            </a:r>
          </a:p>
          <a:p>
            <a:pPr lvl="1">
              <a:buFont typeface="Courier New" charset="0"/>
              <a:buChar char="o"/>
            </a:pPr>
            <a:r>
              <a:rPr lang="en-US" sz="2000" dirty="0"/>
              <a:t> </a:t>
            </a:r>
            <a:r>
              <a:rPr lang="en-US" sz="2000" dirty="0" smtClean="0"/>
              <a:t>Digital Health Clinic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 Blogs and Discussions</a:t>
            </a:r>
          </a:p>
        </p:txBody>
      </p:sp>
    </p:spTree>
    <p:extLst>
      <p:ext uri="{BB962C8B-B14F-4D97-AF65-F5344CB8AC3E}">
        <p14:creationId xmlns:p14="http://schemas.microsoft.com/office/powerpoint/2010/main" val="7541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9188"/>
            <a:ext cx="10515600" cy="1325563"/>
          </a:xfrm>
        </p:spPr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The Problem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840" y="4335240"/>
            <a:ext cx="3185159" cy="2522759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29360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Our Solution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38200" y="4309753"/>
            <a:ext cx="7482840" cy="3481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Database of 25000 pictures of cats and dogs</a:t>
            </a:r>
          </a:p>
          <a:p>
            <a:r>
              <a:rPr lang="en-US" sz="2400" dirty="0" smtClean="0"/>
              <a:t>Running a Convolutional Neural Network (CNN) on those 2 classes</a:t>
            </a:r>
          </a:p>
          <a:p>
            <a:r>
              <a:rPr lang="en-US" sz="2400" dirty="0" smtClean="0"/>
              <a:t>Refine and tune the model to reach our accuracy target</a:t>
            </a:r>
          </a:p>
          <a:p>
            <a:r>
              <a:rPr lang="en-US" sz="2400" dirty="0" smtClean="0"/>
              <a:t>Implement the solution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62527" y="1826122"/>
            <a:ext cx="7739513" cy="1019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 smtClean="0"/>
              <a:t>We want to classify the type of animal present in a picture in order to better recommend PAWP clients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962527" y="3926713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9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Convolutional Neural Network (1/3)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210" y="3136503"/>
            <a:ext cx="2755933" cy="27487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2" descr="eep neural network with 4 lay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4039" y="2421244"/>
            <a:ext cx="5907102" cy="417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ight Arrow 10"/>
          <p:cNvSpPr/>
          <p:nvPr/>
        </p:nvSpPr>
        <p:spPr>
          <a:xfrm>
            <a:off x="1712281" y="4393494"/>
            <a:ext cx="653959" cy="234774"/>
          </a:xfrm>
          <a:prstGeom prst="rightArrow">
            <a:avLst/>
          </a:prstGeom>
          <a:solidFill>
            <a:srgbClr val="FFC3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 Same Side Corner Rectangle 12"/>
          <p:cNvSpPr/>
          <p:nvPr/>
        </p:nvSpPr>
        <p:spPr>
          <a:xfrm>
            <a:off x="7760725" y="1792955"/>
            <a:ext cx="2073729" cy="800100"/>
          </a:xfrm>
          <a:prstGeom prst="round2SameRect">
            <a:avLst>
              <a:gd name="adj1" fmla="val 16667"/>
              <a:gd name="adj2" fmla="val 16326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Convolutional Layer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972300" y="3314700"/>
            <a:ext cx="996043" cy="37555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245929" y="3902529"/>
            <a:ext cx="1126671" cy="173082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1" t="13090" r="82496" b="7835"/>
          <a:stretch/>
        </p:blipFill>
        <p:spPr>
          <a:xfrm>
            <a:off x="962527" y="1690688"/>
            <a:ext cx="541422" cy="4971011"/>
          </a:xfrm>
          <a:prstGeom prst="rect">
            <a:avLst/>
          </a:prstGeom>
        </p:spPr>
      </p:pic>
      <p:sp>
        <p:nvSpPr>
          <p:cNvPr id="21" name="Right Arrow 20"/>
          <p:cNvSpPr/>
          <p:nvPr/>
        </p:nvSpPr>
        <p:spPr>
          <a:xfrm>
            <a:off x="5654113" y="4393494"/>
            <a:ext cx="653959" cy="234774"/>
          </a:xfrm>
          <a:prstGeom prst="rightArrow">
            <a:avLst/>
          </a:prstGeom>
          <a:solidFill>
            <a:srgbClr val="FFC3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 Same Side Corner Rectangle 21"/>
          <p:cNvSpPr/>
          <p:nvPr/>
        </p:nvSpPr>
        <p:spPr>
          <a:xfrm>
            <a:off x="2973311" y="1792955"/>
            <a:ext cx="2073729" cy="800100"/>
          </a:xfrm>
          <a:prstGeom prst="round2SameRect">
            <a:avLst>
              <a:gd name="adj1" fmla="val 16667"/>
              <a:gd name="adj2" fmla="val 16326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Image = Matrix of numbers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Convolutional Neural Network (2/3)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2031804"/>
            <a:ext cx="7735712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90" b="89927" l="9878" r="92249">
                        <a14:foregroundMark x1="53799" y1="41941" x2="53799" y2="41941"/>
                        <a14:foregroundMark x1="50152" y1="30220" x2="50152" y2="30220"/>
                        <a14:foregroundMark x1="58207" y1="30220" x2="58207" y2="302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1220" y="4840970"/>
            <a:ext cx="2430779" cy="2017029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370221" y="1603098"/>
            <a:ext cx="1398814" cy="401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Convolving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019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494996"/>
              </a:clrFrom>
              <a:clrTo>
                <a:srgbClr val="49499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278" b="93556" l="21424" r="33958">
                        <a14:foregroundMark x1="27847" y1="37556" x2="27847" y2="37556"/>
                        <a14:foregroundMark x1="28299" y1="40667" x2="28299" y2="40667"/>
                        <a14:foregroundMark x1="32153" y1="40667" x2="32153" y2="40667"/>
                        <a14:foregroundMark x1="24271" y1="41111" x2="24271" y2="41111"/>
                        <a14:foregroundMark x1="24271" y1="34222" x2="24271" y2="34222"/>
                        <a14:foregroundMark x1="28299" y1="34000" x2="28299" y2="34000"/>
                        <a14:foregroundMark x1="24410" y1="27556" x2="24410" y2="27556"/>
                        <a14:foregroundMark x1="26042" y1="54222" x2="26042" y2="54222"/>
                        <a14:foregroundMark x1="29201" y1="80722" x2="29201" y2="80722"/>
                        <a14:backgroundMark x1="29201" y1="69278" x2="29201" y2="6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36" t="23249" r="66046" b="8077"/>
          <a:stretch/>
        </p:blipFill>
        <p:spPr>
          <a:xfrm>
            <a:off x="3387777" y="1738859"/>
            <a:ext cx="1259174" cy="43171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3278" b="43556" l="39931" r="52292">
                        <a14:foregroundMark x1="46354" y1="53833" x2="46354" y2="53833"/>
                        <a14:foregroundMark x1="50382" y1="60500" x2="50382" y2="60500"/>
                        <a14:foregroundMark x1="42778" y1="59278" x2="42778" y2="59278"/>
                        <a14:foregroundMark x1="46944" y1="84333" x2="46944" y2="84333"/>
                        <a14:foregroundMark x1="44410" y1="78389" x2="44410" y2="78389"/>
                        <a14:foregroundMark x1="47257" y1="74556" x2="47257" y2="74556"/>
                        <a14:foregroundMark x1="50069" y1="53556" x2="50069" y2="53556"/>
                        <a14:foregroundMark x1="50208" y1="56444" x2="50208" y2="56444"/>
                        <a14:foregroundMark x1="49028" y1="78111" x2="48889" y2="78611"/>
                        <a14:foregroundMark x1="48889" y1="86500" x2="48889" y2="86500"/>
                        <a14:foregroundMark x1="46042" y1="89833" x2="46042" y2="89833"/>
                        <a14:foregroundMark x1="44271" y1="89333" x2="44271" y2="89333"/>
                        <a14:foregroundMark x1="42014" y1="86944" x2="42014" y2="86944"/>
                        <a14:foregroundMark x1="41597" y1="83833" x2="41597" y2="83389"/>
                        <a14:foregroundMark x1="41424" y1="80500" x2="41424" y2="80500"/>
                        <a14:foregroundMark x1="41875" y1="77167" x2="41875" y2="77167"/>
                        <a14:foregroundMark x1="43681" y1="75056" x2="43681" y2="75500"/>
                        <a14:foregroundMark x1="42778" y1="77667" x2="41875" y2="80056"/>
                        <a14:foregroundMark x1="49479" y1="83389" x2="49479" y2="83389"/>
                        <a14:foregroundMark x1="49792" y1="87889" x2="49792" y2="87889"/>
                        <a14:foregroundMark x1="46632" y1="79333" x2="46632" y2="79333"/>
                        <a14:foregroundMark x1="50660" y1="75500" x2="50660" y2="75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90" t="23368" r="47689" b="8037"/>
          <a:stretch/>
        </p:blipFill>
        <p:spPr>
          <a:xfrm>
            <a:off x="5486399" y="1743857"/>
            <a:ext cx="1229194" cy="43121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7389" b="67167" l="40382" r="88507">
                        <a14:foregroundMark x1="85382" y1="59778" x2="85382" y2="59778"/>
                        <a14:foregroundMark x1="78403" y1="59056" x2="78403" y2="59056"/>
                        <a14:foregroundMark x1="65278" y1="54778" x2="65278" y2="54778"/>
                        <a14:foregroundMark x1="66458" y1="62389" x2="66458" y2="62389"/>
                        <a14:foregroundMark x1="68542" y1="50944" x2="68542" y2="50944"/>
                        <a14:foregroundMark x1="61563" y1="63333" x2="61563" y2="63333"/>
                        <a14:foregroundMark x1="77778" y1="63333" x2="77778" y2="6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87" t="47372" r="11476" b="32837"/>
          <a:stretch/>
        </p:blipFill>
        <p:spPr>
          <a:xfrm>
            <a:off x="5486399" y="3275350"/>
            <a:ext cx="4841824" cy="12441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3167" b="43500" l="59167" r="88819">
                        <a14:foregroundMark x1="66458" y1="34889" x2="66458" y2="34889"/>
                        <a14:foregroundMark x1="61840" y1="27500" x2="61840" y2="27500"/>
                        <a14:foregroundMark x1="60521" y1="36833" x2="60521" y2="36833"/>
                        <a14:foregroundMark x1="69306" y1="27778" x2="69306" y2="27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313" t="23459" r="11178" b="56511"/>
          <a:stretch/>
        </p:blipFill>
        <p:spPr>
          <a:xfrm>
            <a:off x="7360169" y="1738859"/>
            <a:ext cx="2968054" cy="12591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2278" b="92278" l="40174" r="88958">
                        <a14:foregroundMark x1="83472" y1="82722" x2="83472" y2="82722"/>
                        <a14:foregroundMark x1="49340" y1="83722" x2="49340" y2="83722"/>
                        <a14:foregroundMark x1="67674" y1="86556" x2="67674" y2="86556"/>
                        <a14:backgroundMark x1="55903" y1="82056" x2="55903" y2="82056"/>
                        <a14:backgroundMark x1="56771" y1="85389" x2="56771" y2="853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39" t="72172" r="11028" b="8037"/>
          <a:stretch/>
        </p:blipFill>
        <p:spPr>
          <a:xfrm>
            <a:off x="5486399" y="4806842"/>
            <a:ext cx="4901784" cy="12441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" t="9935" r="80775" b="63120"/>
          <a:stretch/>
        </p:blipFill>
        <p:spPr>
          <a:xfrm>
            <a:off x="962527" y="3050497"/>
            <a:ext cx="1663909" cy="1693889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Convolutional Neural Network (3/3)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3387777" y="6301409"/>
            <a:ext cx="1259174" cy="4136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i="1" dirty="0" smtClean="0">
                <a:solidFill>
                  <a:sysClr val="windowText" lastClr="000000"/>
                </a:solidFill>
              </a:rPr>
              <a:t>Top Horizontal Edges</a:t>
            </a:r>
            <a:endParaRPr lang="en-US" sz="1200" i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486399" y="6301408"/>
            <a:ext cx="1259174" cy="4136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i="1" dirty="0" smtClean="0">
                <a:solidFill>
                  <a:sysClr val="windowText" lastClr="000000"/>
                </a:solidFill>
              </a:rPr>
              <a:t>Left Vertical Edges</a:t>
            </a:r>
            <a:endParaRPr lang="en-US" sz="1200" i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307704" y="6301407"/>
            <a:ext cx="1259174" cy="4136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i="1" dirty="0" smtClean="0">
                <a:solidFill>
                  <a:sysClr val="windowText" lastClr="000000"/>
                </a:solidFill>
              </a:rPr>
              <a:t>Bottom Horizontal Edges</a:t>
            </a:r>
            <a:endParaRPr lang="en-US" sz="1200" i="1" dirty="0">
              <a:solidFill>
                <a:sysClr val="windowText" lastClr="00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54836" y="6301406"/>
            <a:ext cx="1259174" cy="4136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i="1" dirty="0" smtClean="0">
                <a:solidFill>
                  <a:sysClr val="windowText" lastClr="000000"/>
                </a:solidFill>
              </a:rPr>
              <a:t>Right Vertical Edges</a:t>
            </a:r>
            <a:endParaRPr lang="en-US" sz="1200" i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50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Additional Layers to the Conv2D (1/2)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740187"/>
            <a:ext cx="4149436" cy="3868994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838200" y="1899594"/>
            <a:ext cx="4025110" cy="401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Max Pooling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639791" y="1899594"/>
            <a:ext cx="4025110" cy="401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Batch Normalization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639791" y="2740187"/>
            <a:ext cx="4835929" cy="10240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 does the scaling of the output of the layer: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Faster training of the model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Reduce general errors</a:t>
            </a:r>
            <a:endParaRPr lang="en-US" sz="1800" dirty="0"/>
          </a:p>
        </p:txBody>
      </p:sp>
      <p:sp>
        <p:nvSpPr>
          <p:cNvPr id="13" name="Rounded Rectangle 12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76378" y="2301376"/>
            <a:ext cx="783146" cy="83385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765849" y="2301376"/>
            <a:ext cx="783146" cy="83385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0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Additional Layers to the Conv2D (2/2)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38200" y="1899594"/>
            <a:ext cx="4025110" cy="401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Dropout Layer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639791" y="1899594"/>
            <a:ext cx="4025110" cy="401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Dense Layer</a:t>
            </a:r>
            <a:endParaRPr lang="en-US" sz="14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484"/>
          <a:stretch/>
        </p:blipFill>
        <p:spPr>
          <a:xfrm>
            <a:off x="9311890" y="4170947"/>
            <a:ext cx="2880110" cy="2687053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838200" y="2786543"/>
            <a:ext cx="4835929" cy="10240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Regularization technique</a:t>
            </a:r>
          </a:p>
          <a:p>
            <a:r>
              <a:rPr lang="en-US" sz="1800" dirty="0" smtClean="0"/>
              <a:t>Aims to reduce the complexity of the model</a:t>
            </a:r>
          </a:p>
          <a:p>
            <a:r>
              <a:rPr lang="en-US" sz="1800" dirty="0" smtClean="0"/>
              <a:t>Goal is to prevent overfitting</a:t>
            </a:r>
            <a:endParaRPr lang="en-US" sz="18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754091" y="2786543"/>
            <a:ext cx="4835929" cy="10240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Regularization technique</a:t>
            </a:r>
          </a:p>
          <a:p>
            <a:r>
              <a:rPr lang="en-US" sz="1800" dirty="0" smtClean="0"/>
              <a:t>Aims to reduce the complexity of the model</a:t>
            </a:r>
          </a:p>
          <a:p>
            <a:r>
              <a:rPr lang="en-US" sz="1800" dirty="0" smtClean="0"/>
              <a:t>Goal is to prevent overfitting</a:t>
            </a:r>
            <a:endParaRPr lang="en-US" sz="1800" dirty="0"/>
          </a:p>
        </p:txBody>
      </p:sp>
      <p:sp>
        <p:nvSpPr>
          <p:cNvPr id="16" name="Rounded Rectangle 15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976378" y="2301376"/>
            <a:ext cx="783146" cy="83385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765849" y="2301376"/>
            <a:ext cx="783146" cy="83385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Hiragino Kaku Gothic StdN W8" charset="-128"/>
                <a:ea typeface="Hiragino Kaku Gothic StdN W8" charset="-128"/>
                <a:cs typeface="Hiragino Kaku Gothic StdN W8" charset="-128"/>
              </a:rPr>
              <a:t>Our Final Model</a:t>
            </a:r>
            <a:endParaRPr lang="en-US" sz="3000" dirty="0">
              <a:latin typeface="Hiragino Kaku Gothic StdN W8" charset="-128"/>
              <a:ea typeface="Hiragino Kaku Gothic StdN W8" charset="-128"/>
              <a:cs typeface="Hiragino Kaku Gothic StdN W8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997" y="0"/>
            <a:ext cx="542600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2058352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/>
              <a:t>Includes the following additions: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 </a:t>
            </a:r>
            <a:r>
              <a:rPr lang="en-US" sz="2000" b="1" dirty="0" smtClean="0"/>
              <a:t>Conv2d</a:t>
            </a:r>
          </a:p>
          <a:p>
            <a:pPr lvl="1">
              <a:buFont typeface="Courier New" charset="0"/>
              <a:buChar char="o"/>
            </a:pPr>
            <a:r>
              <a:rPr lang="en-US" sz="2000" b="1" dirty="0" smtClean="0"/>
              <a:t> Batch Normalization</a:t>
            </a:r>
          </a:p>
          <a:p>
            <a:pPr lvl="1">
              <a:buFont typeface="Courier New" charset="0"/>
              <a:buChar char="o"/>
            </a:pPr>
            <a:r>
              <a:rPr lang="en-US" sz="2000" b="1" dirty="0" smtClean="0"/>
              <a:t> Max Pooling</a:t>
            </a:r>
          </a:p>
          <a:p>
            <a:pPr lvl="1">
              <a:buFont typeface="Courier New" charset="0"/>
              <a:buChar char="o"/>
            </a:pPr>
            <a:r>
              <a:rPr lang="en-US" sz="2000" b="1" dirty="0" smtClean="0"/>
              <a:t> Dropout</a:t>
            </a:r>
          </a:p>
          <a:p>
            <a:pPr lvl="1">
              <a:buFont typeface="Courier New" charset="0"/>
              <a:buChar char="o"/>
            </a:pPr>
            <a:r>
              <a:rPr lang="en-US" sz="2000" b="1" dirty="0"/>
              <a:t> </a:t>
            </a:r>
            <a:r>
              <a:rPr lang="en-US" sz="2000" b="1" dirty="0" smtClean="0"/>
              <a:t>Flatten</a:t>
            </a:r>
          </a:p>
          <a:p>
            <a:pPr lvl="1">
              <a:buFont typeface="Courier New" charset="0"/>
              <a:buChar char="o"/>
            </a:pPr>
            <a:r>
              <a:rPr lang="en-US" sz="2000" b="1" dirty="0"/>
              <a:t> </a:t>
            </a:r>
            <a:r>
              <a:rPr lang="en-US" sz="2000" b="1" dirty="0" smtClean="0"/>
              <a:t>Dense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62527" y="1389899"/>
            <a:ext cx="1407694" cy="89986"/>
          </a:xfrm>
          <a:prstGeom prst="roundRect">
            <a:avLst/>
          </a:prstGeom>
          <a:solidFill>
            <a:srgbClr val="ECA3C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320</Words>
  <Application>Microsoft Macintosh PowerPoint</Application>
  <PresentationFormat>Widescreen</PresentationFormat>
  <Paragraphs>74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Calibri Light</vt:lpstr>
      <vt:lpstr>Courier New</vt:lpstr>
      <vt:lpstr>Hiragino Kaku Gothic StdN W8</vt:lpstr>
      <vt:lpstr>Mangal</vt:lpstr>
      <vt:lpstr>Arial</vt:lpstr>
      <vt:lpstr>Office Theme</vt:lpstr>
      <vt:lpstr>PowerPoint Presentation</vt:lpstr>
      <vt:lpstr>About PAWP</vt:lpstr>
      <vt:lpstr>The Problem</vt:lpstr>
      <vt:lpstr>Convolutional Neural Network (1/3)</vt:lpstr>
      <vt:lpstr>Convolutional Neural Network (2/3)</vt:lpstr>
      <vt:lpstr>Convolutional Neural Network (3/3)</vt:lpstr>
      <vt:lpstr>Additional Layers to the Conv2D (1/2)</vt:lpstr>
      <vt:lpstr>Additional Layers to the Conv2D (2/2)</vt:lpstr>
      <vt:lpstr>Our Final Model</vt:lpstr>
      <vt:lpstr>Training Results</vt:lpstr>
      <vt:lpstr>Live Demo</vt:lpstr>
      <vt:lpstr>Future Roadmap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40</cp:revision>
  <dcterms:created xsi:type="dcterms:W3CDTF">2020-12-03T08:31:10Z</dcterms:created>
  <dcterms:modified xsi:type="dcterms:W3CDTF">2020-12-04T07:58:23Z</dcterms:modified>
</cp:coreProperties>
</file>

<file path=docProps/thumbnail.jpeg>
</file>